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56" r:id="rId3"/>
    <p:sldId id="259" r:id="rId4"/>
    <p:sldId id="261" r:id="rId5"/>
    <p:sldId id="258" r:id="rId6"/>
    <p:sldId id="260" r:id="rId7"/>
    <p:sldId id="262" r:id="rId8"/>
    <p:sldId id="263" r:id="rId9"/>
    <p:sldId id="267" r:id="rId10"/>
    <p:sldId id="265" r:id="rId11"/>
    <p:sldId id="271" r:id="rId12"/>
    <p:sldId id="273" r:id="rId13"/>
    <p:sldId id="274" r:id="rId14"/>
    <p:sldId id="264" r:id="rId15"/>
    <p:sldId id="26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0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8ADA3-4507-6C42-57E2-0E4A5645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61"/>
          <a:stretch/>
        </p:blipFill>
        <p:spPr>
          <a:xfrm>
            <a:off x="4526280" y="419100"/>
            <a:ext cx="3751247" cy="6294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DDEF0-D785-2C22-C88A-3F560AEB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750" t="4535" r="31177"/>
          <a:stretch/>
        </p:blipFill>
        <p:spPr>
          <a:xfrm>
            <a:off x="8326452" y="419100"/>
            <a:ext cx="3652188" cy="6294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BF100-9C0C-0B1A-83C1-B619CF236306}"/>
              </a:ext>
            </a:extLst>
          </p:cNvPr>
          <p:cNvSpPr txBox="1"/>
          <p:nvPr/>
        </p:nvSpPr>
        <p:spPr>
          <a:xfrm>
            <a:off x="175260" y="2134999"/>
            <a:ext cx="474726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Additional Analysis and Documentation of the UTAH-TPC </a:t>
            </a:r>
          </a:p>
          <a:p>
            <a:pPr algn="ctr"/>
            <a:r>
              <a:rPr lang="en-US" sz="3600" b="1" dirty="0"/>
              <a:t>and</a:t>
            </a:r>
          </a:p>
          <a:p>
            <a:pPr algn="ctr"/>
            <a:r>
              <a:rPr lang="en-US" sz="3600" b="1" dirty="0"/>
              <a:t>Variants</a:t>
            </a:r>
          </a:p>
        </p:txBody>
      </p:sp>
    </p:spTree>
    <p:extLst>
      <p:ext uri="{BB962C8B-B14F-4D97-AF65-F5344CB8AC3E}">
        <p14:creationId xmlns:p14="http://schemas.microsoft.com/office/powerpoint/2010/main" val="272779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4811" y="134358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Parameters Determinable in UTAH-TPC Application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B9BE6-1083-7555-E967-D2AE95AAF0F6}"/>
              </a:ext>
            </a:extLst>
          </p:cNvPr>
          <p:cNvGrpSpPr/>
          <p:nvPr/>
        </p:nvGrpSpPr>
        <p:grpSpPr>
          <a:xfrm>
            <a:off x="1421795" y="738395"/>
            <a:ext cx="9343649" cy="5843611"/>
            <a:chOff x="1424176" y="730775"/>
            <a:chExt cx="9343649" cy="584361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E2022-6C0E-6C04-CC79-DDEAFD001974}"/>
                </a:ext>
              </a:extLst>
            </p:cNvPr>
            <p:cNvGrpSpPr/>
            <p:nvPr/>
          </p:nvGrpSpPr>
          <p:grpSpPr>
            <a:xfrm>
              <a:off x="1424176" y="730775"/>
              <a:ext cx="9343649" cy="5843611"/>
              <a:chOff x="587192" y="736490"/>
              <a:chExt cx="9343649" cy="584361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9523C-2863-DCE9-837A-C5C7CDD78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413" t="6153" r="21304"/>
              <a:stretch/>
            </p:blipFill>
            <p:spPr>
              <a:xfrm>
                <a:off x="3726941" y="1183726"/>
                <a:ext cx="3054883" cy="5396375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B08AB3F-59D8-6DAD-8883-206E3F3FE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0559" y="736490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A3DF0F4-0695-F194-A492-81F02F1A1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7288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44ECBD-5037-81F9-3BD0-0F90FDB29CD8}"/>
                  </a:ext>
                </a:extLst>
              </p:cNvPr>
              <p:cNvSpPr txBox="1"/>
              <p:nvPr/>
            </p:nvSpPr>
            <p:spPr>
              <a:xfrm>
                <a:off x="587192" y="746015"/>
                <a:ext cx="3111779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Collection Methods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B8405B-781F-C8E7-6FA2-5CCBBF7265C1}"/>
                  </a:ext>
                </a:extLst>
              </p:cNvPr>
              <p:cNvSpPr txBox="1"/>
              <p:nvPr/>
            </p:nvSpPr>
            <p:spPr>
              <a:xfrm>
                <a:off x="3700559" y="746014"/>
                <a:ext cx="3115141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Rings and Frame Biases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4EB46F-3F3A-3662-2253-42EE696334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211" y="746014"/>
                <a:ext cx="0" cy="5709650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BA6B1CC-BB25-716C-FD55-E4591901C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192" y="6446140"/>
                <a:ext cx="9338886" cy="9524"/>
              </a:xfrm>
              <a:prstGeom prst="line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028ACA0-E2D8-FAA5-BB00-7BD579117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9253" y="741252"/>
                <a:ext cx="0" cy="57069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79427F-3023-36F2-1887-8527065F6E84}"/>
                  </a:ext>
                </a:extLst>
              </p:cNvPr>
              <p:cNvSpPr txBox="1"/>
              <p:nvPr/>
            </p:nvSpPr>
            <p:spPr>
              <a:xfrm>
                <a:off x="6817289" y="746014"/>
                <a:ext cx="311355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Electron Release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E8DF2-6F68-26B5-BB3B-9BAE3BF95787}"/>
                  </a:ext>
                </a:extLst>
              </p:cNvPr>
              <p:cNvSpPr txBox="1"/>
              <p:nvPr/>
            </p:nvSpPr>
            <p:spPr>
              <a:xfrm>
                <a:off x="5032418" y="1041556"/>
                <a:ext cx="188272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u="sng" dirty="0"/>
                  <a:t>Includes Enclosure (Not Displayed)</a:t>
                </a:r>
                <a:r>
                  <a:rPr lang="en-US" sz="800" dirty="0"/>
                  <a:t> </a:t>
                </a:r>
                <a:br>
                  <a:rPr lang="en-US" sz="800" dirty="0"/>
                </a:br>
                <a:endParaRPr lang="en-US" sz="800" dirty="0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37956D-C0E5-10BC-40A2-E4F1E63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57" t="2833" r="5380"/>
            <a:stretch/>
          </p:blipFill>
          <p:spPr>
            <a:xfrm>
              <a:off x="7717040" y="1174857"/>
              <a:ext cx="2983254" cy="492760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23206DD-64B3-BA65-F9C9-7900072BF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1784637" y="1212738"/>
            <a:ext cx="2377716" cy="234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15E31-6F1F-489A-72EC-4CCCC99CE5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1792526" y="3815119"/>
            <a:ext cx="2377717" cy="23771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1AE356-B3B2-D769-05CB-77F25C4E95B9}"/>
              </a:ext>
            </a:extLst>
          </p:cNvPr>
          <p:cNvSpPr/>
          <p:nvPr/>
        </p:nvSpPr>
        <p:spPr>
          <a:xfrm>
            <a:off x="1668949" y="1283171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B2267BB-734D-2969-15F0-41E26832335E}"/>
              </a:ext>
            </a:extLst>
          </p:cNvPr>
          <p:cNvSpPr/>
          <p:nvPr/>
        </p:nvSpPr>
        <p:spPr>
          <a:xfrm>
            <a:off x="1668949" y="3874953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25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E754CAC-8BE9-7759-D2B7-4D5089F54A73}"/>
              </a:ext>
            </a:extLst>
          </p:cNvPr>
          <p:cNvGrpSpPr/>
          <p:nvPr/>
        </p:nvGrpSpPr>
        <p:grpSpPr>
          <a:xfrm>
            <a:off x="163475" y="168593"/>
            <a:ext cx="11492426" cy="6533513"/>
            <a:chOff x="3821075" y="151435"/>
            <a:chExt cx="11492426" cy="653351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9A4D9F-A836-E919-4C6C-FE7CF9FA0B8D}"/>
                </a:ext>
              </a:extLst>
            </p:cNvPr>
            <p:cNvGrpSpPr/>
            <p:nvPr/>
          </p:nvGrpSpPr>
          <p:grpSpPr>
            <a:xfrm>
              <a:off x="4049675" y="151435"/>
              <a:ext cx="11263826" cy="6520812"/>
              <a:chOff x="4049675" y="151435"/>
              <a:chExt cx="11263826" cy="65208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FDEAB2-3301-3CFC-43F1-A97DD3F8F7B7}"/>
                  </a:ext>
                </a:extLst>
              </p:cNvPr>
              <p:cNvSpPr txBox="1"/>
              <p:nvPr/>
            </p:nvSpPr>
            <p:spPr>
              <a:xfrm>
                <a:off x="4248333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Current UTAH-TPC Model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751313-3CA4-57FF-4B55-32A5073C4150}"/>
                  </a:ext>
                </a:extLst>
              </p:cNvPr>
              <p:cNvSpPr txBox="1"/>
              <p:nvPr/>
            </p:nvSpPr>
            <p:spPr>
              <a:xfrm>
                <a:off x="11618775" y="151435"/>
                <a:ext cx="3640092" cy="307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Future UTAH-TPC Pixel Model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75DD358-90F2-9422-E8DD-0E865BC6E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844" t="3447" r="11816" b="5280"/>
              <a:stretch/>
            </p:blipFill>
            <p:spPr>
              <a:xfrm>
                <a:off x="11975043" y="578030"/>
                <a:ext cx="3338458" cy="6094217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710E184-BD9E-28E9-3BEB-A76C4C5CF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801" b="3403"/>
              <a:stretch/>
            </p:blipFill>
            <p:spPr>
              <a:xfrm>
                <a:off x="4049675" y="483010"/>
                <a:ext cx="3552334" cy="609421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56BFF4-D0F1-B52B-F477-1D765400C49D}"/>
                </a:ext>
              </a:extLst>
            </p:cNvPr>
            <p:cNvSpPr txBox="1"/>
            <p:nvPr/>
          </p:nvSpPr>
          <p:spPr>
            <a:xfrm>
              <a:off x="3821075" y="6469504"/>
              <a:ext cx="342900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More Information of the System available in the original documentation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1CA3B4-F9C8-185F-D62A-E83E8E5053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477632" y="3510630"/>
            <a:ext cx="3274551" cy="3273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2BD6B-4362-0C9B-7ACF-CAD511FE7AF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859" t="5568" r="13852" b="6583"/>
          <a:stretch/>
        </p:blipFill>
        <p:spPr>
          <a:xfrm>
            <a:off x="4538783" y="150226"/>
            <a:ext cx="3102072" cy="30614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D5E86-0422-9D90-0E61-B202F21739F1}"/>
              </a:ext>
            </a:extLst>
          </p:cNvPr>
          <p:cNvCxnSpPr>
            <a:cxnSpLocks/>
          </p:cNvCxnSpPr>
          <p:nvPr/>
        </p:nvCxnSpPr>
        <p:spPr>
          <a:xfrm>
            <a:off x="4230825" y="3357154"/>
            <a:ext cx="373035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8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32749" y="812419"/>
            <a:ext cx="4071617" cy="3206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 UTAH-TPC Simulation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Collection Plane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58800"/>
            <a:ext cx="409788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TPC:</a:t>
            </a:r>
            <a:r>
              <a:rPr lang="en-US" sz="1400" dirty="0"/>
              <a:t>  </a:t>
            </a:r>
            <a:r>
              <a:rPr lang="en-US" sz="1200" dirty="0"/>
              <a:t>[</a:t>
            </a:r>
            <a:r>
              <a:rPr lang="en-US" sz="1200" i="1" dirty="0" err="1"/>
              <a:t>Enclosed.TPC.Single.Channel.step</a:t>
            </a:r>
            <a:r>
              <a:rPr lang="en-US" sz="1200" i="1" dirty="0"/>
              <a:t>]</a:t>
            </a:r>
            <a:endParaRPr lang="en-US" sz="12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B5F53-5C55-C4C9-DF49-761935574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8" b="3403"/>
          <a:stretch/>
        </p:blipFill>
        <p:spPr>
          <a:xfrm>
            <a:off x="519746" y="543696"/>
            <a:ext cx="3598914" cy="610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1812C-BC1C-32DA-776D-16F56C2EB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59" t="5568" r="13852" b="6583"/>
          <a:stretch/>
        </p:blipFill>
        <p:spPr>
          <a:xfrm>
            <a:off x="4314778" y="537346"/>
            <a:ext cx="3552333" cy="350582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6DE827-995E-A532-E2DA-94B004697E89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436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5633BE-4569-48D6-E859-18DA8FF5BC7D}"/>
              </a:ext>
            </a:extLst>
          </p:cNvPr>
          <p:cNvGrpSpPr/>
          <p:nvPr/>
        </p:nvGrpSpPr>
        <p:grpSpPr>
          <a:xfrm>
            <a:off x="1089364" y="676526"/>
            <a:ext cx="4525828" cy="6016100"/>
            <a:chOff x="587192" y="638426"/>
            <a:chExt cx="4525828" cy="6016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198D07-76CC-B1FC-3BCE-26F8240F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9" r="4059"/>
            <a:stretch/>
          </p:blipFill>
          <p:spPr>
            <a:xfrm>
              <a:off x="587192" y="638426"/>
              <a:ext cx="4525828" cy="60161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B0C283D-D3C8-82C9-44D8-CDB7C49191C9}"/>
                </a:ext>
              </a:extLst>
            </p:cNvPr>
            <p:cNvSpPr/>
            <p:nvPr/>
          </p:nvSpPr>
          <p:spPr>
            <a:xfrm>
              <a:off x="4185674" y="58695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B4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5C36278-AADD-DC9F-BC1C-C66468FAA6E3}"/>
                </a:ext>
              </a:extLst>
            </p:cNvPr>
            <p:cNvSpPr/>
            <p:nvPr/>
          </p:nvSpPr>
          <p:spPr>
            <a:xfrm>
              <a:off x="4185670" y="556473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B3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24788A-7AEB-ED94-0CE7-A5C6C2341BCD}"/>
                </a:ext>
              </a:extLst>
            </p:cNvPr>
            <p:cNvSpPr/>
            <p:nvPr/>
          </p:nvSpPr>
          <p:spPr>
            <a:xfrm>
              <a:off x="4185669" y="525857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B2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6F6399D-338E-B504-B5AB-E7D859A331C9}"/>
                </a:ext>
              </a:extLst>
            </p:cNvPr>
            <p:cNvSpPr/>
            <p:nvPr/>
          </p:nvSpPr>
          <p:spPr>
            <a:xfrm>
              <a:off x="4185671" y="497377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B1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26793E4-F6A8-3C03-8EA5-BFA0FD218367}"/>
                </a:ext>
              </a:extLst>
            </p:cNvPr>
            <p:cNvSpPr/>
            <p:nvPr/>
          </p:nvSpPr>
          <p:spPr>
            <a:xfrm>
              <a:off x="4185671" y="464761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HV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EBBF12-4A79-82DD-2760-0140C7ABBF27}"/>
                </a:ext>
              </a:extLst>
            </p:cNvPr>
            <p:cNvSpPr/>
            <p:nvPr/>
          </p:nvSpPr>
          <p:spPr>
            <a:xfrm>
              <a:off x="4185668" y="435883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2315B3-5E43-93BE-8A9F-4E80A3ED0325}"/>
                </a:ext>
              </a:extLst>
            </p:cNvPr>
            <p:cNvSpPr/>
            <p:nvPr/>
          </p:nvSpPr>
          <p:spPr>
            <a:xfrm>
              <a:off x="4185668" y="406335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D2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F48B354-0BF9-09F0-A9CC-6E28129FE529}"/>
                </a:ext>
              </a:extLst>
            </p:cNvPr>
            <p:cNvSpPr/>
            <p:nvPr/>
          </p:nvSpPr>
          <p:spPr>
            <a:xfrm>
              <a:off x="4185668" y="375185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D3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B3B3F39-16E2-9D95-A1BD-FC287F9C2D5E}"/>
                </a:ext>
              </a:extLst>
            </p:cNvPr>
            <p:cNvSpPr/>
            <p:nvPr/>
          </p:nvSpPr>
          <p:spPr>
            <a:xfrm>
              <a:off x="4185668" y="3452393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D4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F3DB18-5F43-57D4-3518-532C7FCEB8BA}"/>
                </a:ext>
              </a:extLst>
            </p:cNvPr>
            <p:cNvSpPr/>
            <p:nvPr/>
          </p:nvSpPr>
          <p:spPr>
            <a:xfrm>
              <a:off x="4185667" y="313441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D5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9DC206-01E8-AAB2-8B3C-BA755611F620}"/>
                </a:ext>
              </a:extLst>
            </p:cNvPr>
            <p:cNvSpPr/>
            <p:nvPr/>
          </p:nvSpPr>
          <p:spPr>
            <a:xfrm>
              <a:off x="4185666" y="2848769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D6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063C917-A520-664C-2924-7D397BCA848C}"/>
                </a:ext>
              </a:extLst>
            </p:cNvPr>
            <p:cNvSpPr/>
            <p:nvPr/>
          </p:nvSpPr>
          <p:spPr>
            <a:xfrm>
              <a:off x="4185666" y="2552971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D7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CC95C66-5633-336D-FBA3-E1DF1C9308E4}"/>
                </a:ext>
              </a:extLst>
            </p:cNvPr>
            <p:cNvSpPr/>
            <p:nvPr/>
          </p:nvSpPr>
          <p:spPr>
            <a:xfrm>
              <a:off x="4185665" y="2256250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D8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9A95FFE-FD2D-E9B3-0E1C-4D1DCF0BCFA1}"/>
                </a:ext>
              </a:extLst>
            </p:cNvPr>
            <p:cNvSpPr/>
            <p:nvPr/>
          </p:nvSpPr>
          <p:spPr>
            <a:xfrm>
              <a:off x="4185665" y="1952982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D9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8BB301-9E79-BEE1-5367-ACED6FA1BFC6}"/>
                </a:ext>
              </a:extLst>
            </p:cNvPr>
            <p:cNvSpPr/>
            <p:nvPr/>
          </p:nvSpPr>
          <p:spPr>
            <a:xfrm>
              <a:off x="4185664" y="16461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D10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C2DF1F7-7941-F9B3-AFDE-A8C55034CD4C}"/>
                </a:ext>
              </a:extLst>
            </p:cNvPr>
            <p:cNvSpPr/>
            <p:nvPr/>
          </p:nvSpPr>
          <p:spPr>
            <a:xfrm>
              <a:off x="4185664" y="1341384"/>
              <a:ext cx="571111" cy="21003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D11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EC945D-004D-1049-8ECD-8099AC591A04}"/>
                </a:ext>
              </a:extLst>
            </p:cNvPr>
            <p:cNvSpPr/>
            <p:nvPr/>
          </p:nvSpPr>
          <p:spPr>
            <a:xfrm>
              <a:off x="587192" y="6219574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9AF37A5-1C27-1EB4-1971-9FCE540575AF}"/>
                </a:ext>
              </a:extLst>
            </p:cNvPr>
            <p:cNvSpPr/>
            <p:nvPr/>
          </p:nvSpPr>
          <p:spPr>
            <a:xfrm>
              <a:off x="587192" y="991646"/>
              <a:ext cx="716536" cy="2100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Frame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C7E81F0-F7BF-3E96-11AC-EB4A73E8B955}"/>
              </a:ext>
            </a:extLst>
          </p:cNvPr>
          <p:cNvSpPr/>
          <p:nvPr/>
        </p:nvSpPr>
        <p:spPr>
          <a:xfrm>
            <a:off x="2647413" y="819708"/>
            <a:ext cx="1409730" cy="2100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Plane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230819-13CA-8BE2-2874-816902730DB3}"/>
              </a:ext>
            </a:extLst>
          </p:cNvPr>
          <p:cNvCxnSpPr>
            <a:cxnSpLocks/>
          </p:cNvCxnSpPr>
          <p:nvPr/>
        </p:nvCxnSpPr>
        <p:spPr>
          <a:xfrm>
            <a:off x="4059524" y="924727"/>
            <a:ext cx="4815123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B4689D2E-8E1D-0967-CE9E-A3E09BC5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51" t="18009" r="19288" b="20737"/>
          <a:stretch/>
        </p:blipFill>
        <p:spPr>
          <a:xfrm>
            <a:off x="6576808" y="1379484"/>
            <a:ext cx="4525828" cy="4753475"/>
          </a:xfrm>
          <a:prstGeom prst="rect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A15257-A0FA-F0BF-C94D-AFBADF1F6817}"/>
              </a:ext>
            </a:extLst>
          </p:cNvPr>
          <p:cNvCxnSpPr>
            <a:cxnSpLocks/>
          </p:cNvCxnSpPr>
          <p:nvPr/>
        </p:nvCxnSpPr>
        <p:spPr>
          <a:xfrm>
            <a:off x="8839722" y="924727"/>
            <a:ext cx="0" cy="45475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F709F27-719E-B3F8-078E-924228116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956" t="18358" r="21531" b="18590"/>
          <a:stretch/>
        </p:blipFill>
        <p:spPr>
          <a:xfrm>
            <a:off x="6569188" y="1402343"/>
            <a:ext cx="4548683" cy="4738189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4C6ED1A-6A20-C3F6-43A1-A6C03D5C564E}"/>
              </a:ext>
            </a:extLst>
          </p:cNvPr>
          <p:cNvSpPr/>
          <p:nvPr/>
        </p:nvSpPr>
        <p:spPr>
          <a:xfrm>
            <a:off x="8169782" y="2349042"/>
            <a:ext cx="1409730" cy="210038"/>
          </a:xfrm>
          <a:prstGeom prst="roundRect">
            <a:avLst/>
          </a:prstGeom>
          <a:solidFill>
            <a:srgbClr val="E6BE9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Collection Anode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554FB5-BB08-662A-6424-691476BD6FF1}"/>
              </a:ext>
            </a:extLst>
          </p:cNvPr>
          <p:cNvSpPr/>
          <p:nvPr/>
        </p:nvSpPr>
        <p:spPr>
          <a:xfrm>
            <a:off x="7154432" y="2041881"/>
            <a:ext cx="3441699" cy="3393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E16A03-1F9C-FB2A-0E67-7ECBB9C6A230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646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944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7846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Future</a:t>
            </a:r>
            <a:r>
              <a:rPr lang="en-US" sz="1400" dirty="0"/>
              <a:t> UTAH-TPC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3304" r="11816" b="5280"/>
          <a:stretch/>
        </p:blipFill>
        <p:spPr>
          <a:xfrm>
            <a:off x="665795" y="558044"/>
            <a:ext cx="3429000" cy="6269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50157" y="501148"/>
            <a:ext cx="3521343" cy="3520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Concept of a pixel design with a biased mesh.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Higher density of pixels increase resolution.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Biased Mesh is used to focus charged particles onto pixels.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5461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Exposed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Exposed.TPC.step</a:t>
            </a:r>
            <a:r>
              <a:rPr lang="en-US" sz="1200" i="1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036967" y="34449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Enclosed TPC :</a:t>
            </a:r>
            <a:r>
              <a:rPr lang="en-US" sz="1400" dirty="0"/>
              <a:t> </a:t>
            </a:r>
            <a:r>
              <a:rPr lang="en-US" sz="1200" dirty="0"/>
              <a:t>[ </a:t>
            </a:r>
            <a:r>
              <a:rPr lang="en-US" sz="1200" i="1" dirty="0" err="1"/>
              <a:t>Enclosed.TPC.step</a:t>
            </a:r>
            <a:r>
              <a:rPr lang="en-US" sz="1200" b="1" u="sng" dirty="0"/>
              <a:t> </a:t>
            </a:r>
            <a:r>
              <a:rPr lang="en-US" sz="1200" dirty="0"/>
              <a:t>]</a:t>
            </a:r>
            <a:endParaRPr lang="en-US" sz="1200" b="1" u="sng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B7A0B2-27EB-F251-9590-E0DE1EBF06F3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Electric Field Boundaries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407A4-BE2C-36BA-9CA0-37388517B2B8}"/>
              </a:ext>
            </a:extLst>
          </p:cNvPr>
          <p:cNvGrpSpPr/>
          <p:nvPr/>
        </p:nvGrpSpPr>
        <p:grpSpPr>
          <a:xfrm>
            <a:off x="1089364" y="676526"/>
            <a:ext cx="10013272" cy="6016100"/>
            <a:chOff x="644342" y="676526"/>
            <a:chExt cx="10013272" cy="6016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5633BE-4569-48D6-E859-18DA8FF5BC7D}"/>
                </a:ext>
              </a:extLst>
            </p:cNvPr>
            <p:cNvGrpSpPr/>
            <p:nvPr/>
          </p:nvGrpSpPr>
          <p:grpSpPr>
            <a:xfrm>
              <a:off x="644342" y="676526"/>
              <a:ext cx="4525828" cy="6016100"/>
              <a:chOff x="587192" y="638426"/>
              <a:chExt cx="4525828" cy="60161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7198D07-76CC-B1FC-3BCE-26F8240F8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349" r="4059"/>
              <a:stretch/>
            </p:blipFill>
            <p:spPr>
              <a:xfrm>
                <a:off x="587192" y="638426"/>
                <a:ext cx="4525828" cy="6016100"/>
              </a:xfrm>
              <a:prstGeom prst="rect">
                <a:avLst/>
              </a:prstGeom>
              <a:ln w="57150">
                <a:solidFill>
                  <a:schemeClr val="tx1"/>
                </a:solidFill>
              </a:ln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B0C283D-D3C8-82C9-44D8-CDB7C49191C9}"/>
                  </a:ext>
                </a:extLst>
              </p:cNvPr>
              <p:cNvSpPr/>
              <p:nvPr/>
            </p:nvSpPr>
            <p:spPr>
              <a:xfrm>
                <a:off x="4185674" y="58695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B4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B5C36278-AADD-DC9F-BC1C-C66468FAA6E3}"/>
                  </a:ext>
                </a:extLst>
              </p:cNvPr>
              <p:cNvSpPr/>
              <p:nvPr/>
            </p:nvSpPr>
            <p:spPr>
              <a:xfrm>
                <a:off x="4185670" y="556473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B3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924788A-7AEB-ED94-0CE7-A5C6C2341BCD}"/>
                  </a:ext>
                </a:extLst>
              </p:cNvPr>
              <p:cNvSpPr/>
              <p:nvPr/>
            </p:nvSpPr>
            <p:spPr>
              <a:xfrm>
                <a:off x="4185669" y="525857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B2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6F6399D-338E-B504-B5AB-E7D859A331C9}"/>
                  </a:ext>
                </a:extLst>
              </p:cNvPr>
              <p:cNvSpPr/>
              <p:nvPr/>
            </p:nvSpPr>
            <p:spPr>
              <a:xfrm>
                <a:off x="4185671" y="497377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B1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D26793E4-F6A8-3C03-8EA5-BFA0FD218367}"/>
                  </a:ext>
                </a:extLst>
              </p:cNvPr>
              <p:cNvSpPr/>
              <p:nvPr/>
            </p:nvSpPr>
            <p:spPr>
              <a:xfrm>
                <a:off x="4185671" y="464761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HV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7EBBF12-4A79-82DD-2760-0140C7ABBF27}"/>
                  </a:ext>
                </a:extLst>
              </p:cNvPr>
              <p:cNvSpPr/>
              <p:nvPr/>
            </p:nvSpPr>
            <p:spPr>
              <a:xfrm>
                <a:off x="4185668" y="435883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2315B3-5E43-93BE-8A9F-4E80A3ED0325}"/>
                  </a:ext>
                </a:extLst>
              </p:cNvPr>
              <p:cNvSpPr/>
              <p:nvPr/>
            </p:nvSpPr>
            <p:spPr>
              <a:xfrm>
                <a:off x="4185668" y="406335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D2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CF48B354-0BF9-09F0-A9CC-6E28129FE529}"/>
                  </a:ext>
                </a:extLst>
              </p:cNvPr>
              <p:cNvSpPr/>
              <p:nvPr/>
            </p:nvSpPr>
            <p:spPr>
              <a:xfrm>
                <a:off x="4185668" y="375185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D3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B3B3F39-16E2-9D95-A1BD-FC287F9C2D5E}"/>
                  </a:ext>
                </a:extLst>
              </p:cNvPr>
              <p:cNvSpPr/>
              <p:nvPr/>
            </p:nvSpPr>
            <p:spPr>
              <a:xfrm>
                <a:off x="4185668" y="3452393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D4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8F3DB18-5F43-57D4-3518-532C7FCEB8BA}"/>
                  </a:ext>
                </a:extLst>
              </p:cNvPr>
              <p:cNvSpPr/>
              <p:nvPr/>
            </p:nvSpPr>
            <p:spPr>
              <a:xfrm>
                <a:off x="4185667" y="313441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D5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29DC206-01E8-AAB2-8B3C-BA755611F620}"/>
                  </a:ext>
                </a:extLst>
              </p:cNvPr>
              <p:cNvSpPr/>
              <p:nvPr/>
            </p:nvSpPr>
            <p:spPr>
              <a:xfrm>
                <a:off x="4185666" y="2848769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D6</a:t>
                </a: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063C917-A520-664C-2924-7D397BCA848C}"/>
                  </a:ext>
                </a:extLst>
              </p:cNvPr>
              <p:cNvSpPr/>
              <p:nvPr/>
            </p:nvSpPr>
            <p:spPr>
              <a:xfrm>
                <a:off x="4185666" y="2552971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D7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CC95C66-5633-336D-FBA3-E1DF1C9308E4}"/>
                  </a:ext>
                </a:extLst>
              </p:cNvPr>
              <p:cNvSpPr/>
              <p:nvPr/>
            </p:nvSpPr>
            <p:spPr>
              <a:xfrm>
                <a:off x="4185665" y="2256250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D8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9A95FFE-FD2D-E9B3-0E1C-4D1DCF0BCFA1}"/>
                  </a:ext>
                </a:extLst>
              </p:cNvPr>
              <p:cNvSpPr/>
              <p:nvPr/>
            </p:nvSpPr>
            <p:spPr>
              <a:xfrm>
                <a:off x="4185665" y="1952982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D9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18BB301-9E79-BEE1-5367-ACED6FA1BFC6}"/>
                  </a:ext>
                </a:extLst>
              </p:cNvPr>
              <p:cNvSpPr/>
              <p:nvPr/>
            </p:nvSpPr>
            <p:spPr>
              <a:xfrm>
                <a:off x="4185664" y="16461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D10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AC2DF1F7-7941-F9B3-AFDE-A8C55034CD4C}"/>
                  </a:ext>
                </a:extLst>
              </p:cNvPr>
              <p:cNvSpPr/>
              <p:nvPr/>
            </p:nvSpPr>
            <p:spPr>
              <a:xfrm>
                <a:off x="4185664" y="1341384"/>
                <a:ext cx="571111" cy="21003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D11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2EC945D-004D-1049-8ECD-8099AC591A04}"/>
                  </a:ext>
                </a:extLst>
              </p:cNvPr>
              <p:cNvSpPr/>
              <p:nvPr/>
            </p:nvSpPr>
            <p:spPr>
              <a:xfrm>
                <a:off x="587192" y="6219574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9AF37A5-1C27-1EB4-1971-9FCE540575AF}"/>
                  </a:ext>
                </a:extLst>
              </p:cNvPr>
              <p:cNvSpPr/>
              <p:nvPr/>
            </p:nvSpPr>
            <p:spPr>
              <a:xfrm>
                <a:off x="587192" y="991646"/>
                <a:ext cx="716536" cy="21003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Frame</a:t>
                </a:r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7E81F0-F7BF-3E96-11AC-EB4A73E8B955}"/>
                </a:ext>
              </a:extLst>
            </p:cNvPr>
            <p:cNvSpPr/>
            <p:nvPr/>
          </p:nvSpPr>
          <p:spPr>
            <a:xfrm>
              <a:off x="2202391" y="819708"/>
              <a:ext cx="1409730" cy="21003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 / Mesh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230819-13CA-8BE2-2874-816902730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14502" y="924727"/>
              <a:ext cx="4815123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689D2E-8E1D-0967-CE9E-A3E09BC5F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1" t="18009" r="19288" b="20737"/>
            <a:stretch/>
          </p:blipFill>
          <p:spPr>
            <a:xfrm>
              <a:off x="6131786" y="1379484"/>
              <a:ext cx="4525828" cy="4753475"/>
            </a:xfrm>
            <a:prstGeom prst="rect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A15257-A0FA-F0BF-C94D-AFBADF1F6817}"/>
                </a:ext>
              </a:extLst>
            </p:cNvPr>
            <p:cNvCxnSpPr>
              <a:cxnSpLocks/>
            </p:cNvCxnSpPr>
            <p:nvPr/>
          </p:nvCxnSpPr>
          <p:spPr>
            <a:xfrm>
              <a:off x="8394700" y="924727"/>
              <a:ext cx="0" cy="454757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55795C-E47D-4AAC-A5DE-AA2AB5E985E0}"/>
                </a:ext>
              </a:extLst>
            </p:cNvPr>
            <p:cNvSpPr/>
            <p:nvPr/>
          </p:nvSpPr>
          <p:spPr>
            <a:xfrm>
              <a:off x="7724760" y="2341422"/>
              <a:ext cx="140973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Mesh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67001B-23FE-2ABB-6F52-ABD009376FC6}"/>
                </a:ext>
              </a:extLst>
            </p:cNvPr>
            <p:cNvSpPr/>
            <p:nvPr/>
          </p:nvSpPr>
          <p:spPr>
            <a:xfrm>
              <a:off x="6686550" y="2003781"/>
              <a:ext cx="3441699" cy="339371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90A4B70-4A5F-23D9-FC26-5DD09B79B3C2}"/>
                </a:ext>
              </a:extLst>
            </p:cNvPr>
            <p:cNvSpPr/>
            <p:nvPr/>
          </p:nvSpPr>
          <p:spPr>
            <a:xfrm>
              <a:off x="9201150" y="2962473"/>
              <a:ext cx="695340" cy="2100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Pixel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C5FBAB2-2348-770A-AF16-C7960696F5B4}"/>
                </a:ext>
              </a:extLst>
            </p:cNvPr>
            <p:cNvSpPr/>
            <p:nvPr/>
          </p:nvSpPr>
          <p:spPr>
            <a:xfrm>
              <a:off x="9009872" y="3006216"/>
              <a:ext cx="104759" cy="90691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67FEB3E7-1003-9069-87CA-DC80C5F6D126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416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(V)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CD086F-A2DD-69CF-FD61-3EE6D8F7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0" t="8615" r="18273" b="13444"/>
          <a:stretch/>
        </p:blipFill>
        <p:spPr>
          <a:xfrm>
            <a:off x="1180012" y="768391"/>
            <a:ext cx="2493963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117F4-5E9D-A152-43CC-CD93EFACA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768390"/>
            <a:ext cx="3207691" cy="58109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E39FD-084E-14E5-32B6-2418B38EC7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13" t="1046" r="6348" b="25048"/>
          <a:stretch/>
        </p:blipFill>
        <p:spPr>
          <a:xfrm>
            <a:off x="7308850" y="757209"/>
            <a:ext cx="4295958" cy="22121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28E7A-9BBD-533E-5AB7-12415851400B}"/>
              </a:ext>
            </a:extLst>
          </p:cNvPr>
          <p:cNvSpPr txBox="1"/>
          <p:nvPr/>
        </p:nvSpPr>
        <p:spPr>
          <a:xfrm>
            <a:off x="1177823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System</a:t>
            </a:r>
          </a:p>
          <a:p>
            <a:pPr algn="ctr"/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AD148-B493-A9F3-6DF2-7D6FB6B36A08}"/>
              </a:ext>
            </a:extLst>
          </p:cNvPr>
          <p:cNvSpPr txBox="1"/>
          <p:nvPr/>
        </p:nvSpPr>
        <p:spPr>
          <a:xfrm>
            <a:off x="4304338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Field Cage</a:t>
            </a:r>
          </a:p>
          <a:p>
            <a:pPr algn="ctr"/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C2105-5164-6064-D153-1E9E2ED7653D}"/>
              </a:ext>
            </a:extLst>
          </p:cNvPr>
          <p:cNvSpPr txBox="1"/>
          <p:nvPr/>
        </p:nvSpPr>
        <p:spPr>
          <a:xfrm>
            <a:off x="8320972" y="449432"/>
            <a:ext cx="249396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Termination</a:t>
            </a:r>
          </a:p>
          <a:p>
            <a:pPr algn="ctr"/>
            <a:endParaRPr lang="en-US" sz="14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13F696-2D51-9B8C-CE9D-89C4A93745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2133" t="2995" r="2407" b="1620"/>
          <a:stretch/>
        </p:blipFill>
        <p:spPr>
          <a:xfrm>
            <a:off x="459013" y="620039"/>
            <a:ext cx="566935" cy="60963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FBE02F-7C5B-8D98-3D1A-DED8C5FD35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238" t="27242" r="29238" b="8903"/>
          <a:stretch/>
        </p:blipFill>
        <p:spPr>
          <a:xfrm>
            <a:off x="7308850" y="3128946"/>
            <a:ext cx="4295958" cy="34503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E816464-44A4-C7E6-593F-5EF3CD5A92BB}"/>
              </a:ext>
            </a:extLst>
          </p:cNvPr>
          <p:cNvSpPr/>
          <p:nvPr/>
        </p:nvSpPr>
        <p:spPr>
          <a:xfrm>
            <a:off x="95426" y="6560820"/>
            <a:ext cx="228202" cy="220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29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26996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991039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272789" y="176134"/>
            <a:ext cx="294030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213099" y="176134"/>
            <a:ext cx="461251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825625" y="176133"/>
            <a:ext cx="4034819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25625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76133"/>
            <a:ext cx="0" cy="65218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049A06-493A-846A-A2D8-511ED01DF14F}"/>
              </a:ext>
            </a:extLst>
          </p:cNvPr>
          <p:cNvGrpSpPr/>
          <p:nvPr/>
        </p:nvGrpSpPr>
        <p:grpSpPr>
          <a:xfrm>
            <a:off x="262532" y="689122"/>
            <a:ext cx="2911710" cy="3159425"/>
            <a:chOff x="184536" y="575738"/>
            <a:chExt cx="2911710" cy="3159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DE4141-66C7-4C27-E46B-E201ADEE4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411" y="575738"/>
              <a:ext cx="2863835" cy="31594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F952B3-EE6D-3680-6441-83B22CD1E88F}"/>
                </a:ext>
              </a:extLst>
            </p:cNvPr>
            <p:cNvSpPr txBox="1"/>
            <p:nvPr/>
          </p:nvSpPr>
          <p:spPr>
            <a:xfrm>
              <a:off x="184536" y="3045845"/>
              <a:ext cx="14168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Voltage Drop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B34D35-EA1F-352C-C7C7-4159B8E766E0}"/>
                </a:ext>
              </a:extLst>
            </p:cNvPr>
            <p:cNvSpPr txBox="1"/>
            <p:nvPr/>
          </p:nvSpPr>
          <p:spPr>
            <a:xfrm>
              <a:off x="564874" y="2517840"/>
              <a:ext cx="134990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System Current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45A8F1-4571-414C-FF6D-F604EBD4D3D2}"/>
                </a:ext>
              </a:extLst>
            </p:cNvPr>
            <p:cNvSpPr txBox="1"/>
            <p:nvPr/>
          </p:nvSpPr>
          <p:spPr>
            <a:xfrm>
              <a:off x="184536" y="1989835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Field Section Currents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FE43AA-07F5-1FC3-7A9D-3DC43D2F8873}"/>
                </a:ext>
              </a:extLst>
            </p:cNvPr>
            <p:cNvSpPr txBox="1"/>
            <p:nvPr/>
          </p:nvSpPr>
          <p:spPr>
            <a:xfrm>
              <a:off x="184536" y="1461830"/>
              <a:ext cx="170497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Number of Static Rings per Area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699AAB-9C58-CB4D-95B8-8F47A81EB6C6}"/>
                </a:ext>
              </a:extLst>
            </p:cNvPr>
            <p:cNvSpPr txBox="1"/>
            <p:nvPr/>
          </p:nvSpPr>
          <p:spPr>
            <a:xfrm>
              <a:off x="1037024" y="933825"/>
              <a:ext cx="900362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Resistor Value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828AE-4F81-B6AC-524F-BAA57A23BDD9}"/>
                </a:ext>
              </a:extLst>
            </p:cNvPr>
            <p:cNvSpPr txBox="1"/>
            <p:nvPr/>
          </p:nvSpPr>
          <p:spPr>
            <a:xfrm>
              <a:off x="187457" y="933825"/>
              <a:ext cx="84296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Voltage In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151440" y="36825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7C8AC-F800-BF3B-912F-85FB8DCA684E}"/>
              </a:ext>
            </a:extLst>
          </p:cNvPr>
          <p:cNvCxnSpPr>
            <a:cxnSpLocks/>
          </p:cNvCxnSpPr>
          <p:nvPr/>
        </p:nvCxnSpPr>
        <p:spPr>
          <a:xfrm>
            <a:off x="11860444" y="168076"/>
            <a:ext cx="0" cy="652184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F7801B6-FA13-264E-9174-7739F835E181}"/>
              </a:ext>
            </a:extLst>
          </p:cNvPr>
          <p:cNvSpPr/>
          <p:nvPr/>
        </p:nvSpPr>
        <p:spPr>
          <a:xfrm>
            <a:off x="272788" y="176133"/>
            <a:ext cx="11587656" cy="65137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425D6B-7621-BA34-05D7-39828F0D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5" t="16568"/>
          <a:stretch/>
        </p:blipFill>
        <p:spPr>
          <a:xfrm>
            <a:off x="7981949" y="3925923"/>
            <a:ext cx="4021882" cy="293207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UTAH-TPC Pixel Simulation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5C5C6-3169-ED3E-AF2F-9A962AD8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88" t="5000" r="7408" b="7804"/>
          <a:stretch/>
        </p:blipFill>
        <p:spPr>
          <a:xfrm>
            <a:off x="7996193" y="554500"/>
            <a:ext cx="3505039" cy="329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1C41E-259F-8158-F991-F65B094B1BB0}"/>
              </a:ext>
            </a:extLst>
          </p:cNvPr>
          <p:cNvSpPr txBox="1"/>
          <p:nvPr/>
        </p:nvSpPr>
        <p:spPr>
          <a:xfrm>
            <a:off x="7996193" y="539559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134B1-0BBF-4E92-77A3-18DBDCDF1A2D}"/>
              </a:ext>
            </a:extLst>
          </p:cNvPr>
          <p:cNvSpPr txBox="1"/>
          <p:nvPr/>
        </p:nvSpPr>
        <p:spPr>
          <a:xfrm>
            <a:off x="7996193" y="3675161"/>
            <a:ext cx="86205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3F915B-DE78-FFBA-E157-EE047FB47458}"/>
              </a:ext>
            </a:extLst>
          </p:cNvPr>
          <p:cNvSpPr txBox="1"/>
          <p:nvPr/>
        </p:nvSpPr>
        <p:spPr>
          <a:xfrm>
            <a:off x="587192" y="141655"/>
            <a:ext cx="1101761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Neglected Geometries for Computation on Existing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E43DE-9D11-1141-20FD-0AE27784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2" y="643024"/>
            <a:ext cx="3580864" cy="5585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705D64-26A3-6D52-43B6-C3AD8CB65D75}"/>
              </a:ext>
            </a:extLst>
          </p:cNvPr>
          <p:cNvSpPr txBox="1"/>
          <p:nvPr/>
        </p:nvSpPr>
        <p:spPr>
          <a:xfrm>
            <a:off x="4168056" y="2090172"/>
            <a:ext cx="717606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PEEK Support rods and G10 legs are included in the COMSOL model, but for this computation they have been removed.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These components provide are placed for structural support; material is a dielectric for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We are interested in the area inside, therefore, to reduce computation times for initial results they have been removed.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They remain in the file but are removed using the [Delete Entities ‘</a:t>
            </a:r>
            <a:r>
              <a:rPr lang="en-US" sz="1400" i="1" dirty="0"/>
              <a:t>del 1’ </a:t>
            </a:r>
            <a:r>
              <a:rPr lang="en-US" sz="1400" dirty="0"/>
              <a:t>] function named “Negligible Geometries.” These components can be added if desired in the computation, but a custom finer mesh must be defined to create no overlap between curved surfaces.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13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673</Words>
  <Application>Microsoft Office PowerPoint</Application>
  <PresentationFormat>Widescreen</PresentationFormat>
  <Paragraphs>162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17</cp:revision>
  <dcterms:created xsi:type="dcterms:W3CDTF">2024-09-07T21:11:29Z</dcterms:created>
  <dcterms:modified xsi:type="dcterms:W3CDTF">2024-10-01T22:28:34Z</dcterms:modified>
</cp:coreProperties>
</file>